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77" r:id="rId4"/>
    <p:sldId id="273" r:id="rId5"/>
    <p:sldId id="272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60" r:id="rId15"/>
  </p:sldIdLst>
  <p:sldSz cx="12192000" cy="6858000"/>
  <p:notesSz cx="6858000" cy="9144000"/>
  <p:embeddedFontLst>
    <p:embeddedFont>
      <p:font typeface="Open Sans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=""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-691" y="-91"/>
      </p:cViewPr>
      <p:guideLst>
        <p:guide orient="horz" pos="1344"/>
        <p:guide orient="horz" pos="981"/>
        <p:guide pos="3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=""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=""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=""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=""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=""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=""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=""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=""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=""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=""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=""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=""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=""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=""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=""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=""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=""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Выпускная квалификационная работа по курсу «</a:t>
            </a:r>
            <a:r>
              <a:rPr lang="en-US" dirty="0" smtClean="0"/>
              <a:t>Data science</a:t>
            </a:r>
            <a:r>
              <a:rPr lang="ru-RU" dirty="0" smtClean="0"/>
              <a:t>» </a:t>
            </a:r>
            <a:br>
              <a:rPr lang="ru-RU" dirty="0" smtClean="0"/>
            </a:br>
            <a:r>
              <a:rPr lang="ru-RU" dirty="0" smtClean="0"/>
              <a:t>по теме «Прогнозирование конечных свойств композиционных материалов»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err="1" smtClean="0">
                <a:latin typeface="+mn-lt"/>
              </a:rPr>
              <a:t>Бикташев</a:t>
            </a:r>
            <a:r>
              <a:rPr lang="ru-RU" dirty="0" smtClean="0">
                <a:latin typeface="+mn-lt"/>
              </a:rPr>
              <a:t> В.В.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=""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ru-RU" dirty="0"/>
          </a:p>
        </p:txBody>
      </p:sp>
      <p:grpSp>
        <p:nvGrpSpPr>
          <p:cNvPr id="2" name="Группа 18">
            <a:extLst>
              <a:ext uri="{FF2B5EF4-FFF2-40B4-BE49-F238E27FC236}">
                <a16:creationId xmlns=""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881189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=""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=""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=""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567" y="1881479"/>
            <a:ext cx="5461421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1650" y="1308716"/>
            <a:ext cx="5181697" cy="265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80098" y="4073688"/>
            <a:ext cx="5121459" cy="251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=""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=""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48680"/>
            <a:ext cx="4521397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r>
              <a:rPr lang="ru-RU" sz="2400" dirty="0" smtClean="0"/>
              <a:t>Была построена последовательная модель (</a:t>
            </a:r>
            <a:r>
              <a:rPr lang="ru-RU" sz="2400" dirty="0" err="1" smtClean="0"/>
              <a:t>sequential</a:t>
            </a:r>
            <a:r>
              <a:rPr lang="ru-RU" sz="2400" dirty="0" smtClean="0"/>
              <a:t>) нейронной сети на </a:t>
            </a:r>
            <a:r>
              <a:rPr lang="ru-RU" sz="2400" dirty="0" err="1" smtClean="0"/>
              <a:t>Keras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Модель состоит из 5 скрытых </a:t>
            </a:r>
            <a:r>
              <a:rPr lang="ru-RU" sz="2400" dirty="0" err="1" smtClean="0"/>
              <a:t>Dense</a:t>
            </a:r>
            <a:r>
              <a:rPr lang="ru-RU" sz="2400" dirty="0" smtClean="0"/>
              <a:t> слоев, количество нейронов в которых равно 128, 128, 64, 32, 16 и выходного слоя с одним нейроном. </a:t>
            </a:r>
          </a:p>
        </p:txBody>
      </p:sp>
      <p:grpSp>
        <p:nvGrpSpPr>
          <p:cNvPr id="2" name="Группа 18">
            <a:extLst>
              <a:ext uri="{FF2B5EF4-FFF2-40B4-BE49-F238E27FC236}">
                <a16:creationId xmlns=""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355426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=""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 для прогноза соотношения матрица-наполнитель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=""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=""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6283" y="1363729"/>
            <a:ext cx="2831938" cy="203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51838" y="4182778"/>
            <a:ext cx="6553491" cy="28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30820" y="3425016"/>
            <a:ext cx="4984782" cy="65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4230" y="4507581"/>
            <a:ext cx="2229211" cy="168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586204"/>
            <a:ext cx="5508000" cy="4859145"/>
          </a:xfrm>
        </p:spPr>
        <p:txBody>
          <a:bodyPr>
            <a:normAutofit/>
          </a:bodyPr>
          <a:lstStyle/>
          <a:p>
            <a:pPr algn="just"/>
            <a:r>
              <a:rPr lang="ru-RU" sz="2200" dirty="0" smtClean="0"/>
              <a:t>График потерь нейронной сети на тренировочной и </a:t>
            </a:r>
            <a:r>
              <a:rPr lang="ru-RU" sz="2200" dirty="0" err="1" smtClean="0"/>
              <a:t>валидационной</a:t>
            </a:r>
            <a:r>
              <a:rPr lang="ru-RU" sz="2200" dirty="0" smtClean="0"/>
              <a:t> выборках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576874"/>
            <a:ext cx="5508000" cy="4868476"/>
          </a:xfrm>
        </p:spPr>
        <p:txBody>
          <a:bodyPr>
            <a:normAutofit/>
          </a:bodyPr>
          <a:lstStyle/>
          <a:p>
            <a:pPr algn="just"/>
            <a:r>
              <a:rPr lang="ru-RU" sz="2200" dirty="0" smtClean="0"/>
              <a:t>Рассеяние тестовых и прогнозных значений</a:t>
            </a:r>
          </a:p>
        </p:txBody>
      </p:sp>
      <p:grpSp>
        <p:nvGrpSpPr>
          <p:cNvPr id="2" name="Группа 7">
            <a:extLst>
              <a:ext uri="{FF2B5EF4-FFF2-40B4-BE49-F238E27FC236}">
                <a16:creationId xmlns=""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8402079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=""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 для прогноза соотношения матрица-наполнитель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=""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19" y="2723860"/>
            <a:ext cx="5994792" cy="3191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0759" y="2752629"/>
            <a:ext cx="5215813" cy="283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ru-RU" dirty="0"/>
          </a:p>
        </p:txBody>
      </p:sp>
      <p:grpSp>
        <p:nvGrpSpPr>
          <p:cNvPr id="2" name="Группа 7">
            <a:extLst>
              <a:ext uri="{FF2B5EF4-FFF2-40B4-BE49-F238E27FC236}">
                <a16:creationId xmlns=""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5910806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=""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Web-</a:t>
              </a:r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приложение на </a:t>
              </a:r>
              <a:r>
                <a:rPr lang="en-US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flask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=""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396" y="1823940"/>
            <a:ext cx="6047082" cy="3877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9876" y="1712621"/>
            <a:ext cx="4703865" cy="408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 smtClean="0"/>
              <a:t>Композиционные материалы — это искусственно созданные материалы, состоящие из нескольких других с четкой границей между ними. Композиты обладают теми свойствами, которые не наблюдаются у компонентов по отдельности. Благодаря этому, композиционные материалы широко применяются в различных отраслях промышленности.</a:t>
            </a:r>
          </a:p>
          <a:p>
            <a:pPr marL="76200" indent="0" algn="just">
              <a:buNone/>
            </a:pPr>
            <a:r>
              <a:rPr lang="ru-RU" sz="2200" dirty="0" smtClean="0"/>
              <a:t>Созданные прогнозные модели помогут сократить количество проводимых испытаний, а также пополнить базу данных материалов возможными новыми характеристиками материалов, и цифровыми двойниками новых композитов.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Актуальность темы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=""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=""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48680"/>
            <a:ext cx="4521397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>
              <a:lnSpc>
                <a:spcPct val="90000"/>
              </a:lnSpc>
              <a:buSzPts val="2700"/>
            </a:pPr>
            <a:r>
              <a:rPr lang="ru-RU" sz="22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Для выполнения проекта были предоставлены два файла в формате Excel-таблиц. Таблицы были объединены в одну внутренним соединением по индексу элемента.</a:t>
            </a:r>
          </a:p>
          <a:p>
            <a:pPr lvl="0">
              <a:lnSpc>
                <a:spcPct val="90000"/>
              </a:lnSpc>
              <a:buSzPts val="2700"/>
            </a:pPr>
            <a:r>
              <a:rPr lang="ru-RU" sz="22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После объединения таблиц, количество наблюдений в рассматриваемом </a:t>
            </a:r>
            <a:r>
              <a:rPr lang="ru-RU" sz="2200" dirty="0" err="1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датасете</a:t>
            </a:r>
            <a:r>
              <a:rPr lang="ru-RU" sz="22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составило 1023, а количество параметров равно 13. Пропуски и дубликаты в рассматриваемом </a:t>
            </a:r>
            <a:r>
              <a:rPr lang="ru-RU" sz="2200" dirty="0" err="1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датасете</a:t>
            </a:r>
            <a:r>
              <a:rPr lang="ru-RU" sz="22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отсутствуют.</a:t>
            </a:r>
            <a:endParaRPr lang="ru-RU" sz="2200" dirty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2" name="Группа 18">
            <a:extLst>
              <a:ext uri="{FF2B5EF4-FFF2-40B4-BE49-F238E27FC236}">
                <a16:creationId xmlns=""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53323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=""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Характеристика </a:t>
              </a:r>
              <a:r>
                <a:rPr lang="ru-RU" sz="2800" spc="180" dirty="0" err="1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датасета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=""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=""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1450" y="2037865"/>
            <a:ext cx="7340550" cy="145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9275" y="3814958"/>
            <a:ext cx="4210341" cy="177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938304"/>
            <a:ext cx="5508000" cy="4507045"/>
          </a:xfrm>
        </p:spPr>
        <p:txBody>
          <a:bodyPr>
            <a:normAutofit/>
          </a:bodyPr>
          <a:lstStyle/>
          <a:p>
            <a:pPr algn="just"/>
            <a:r>
              <a:rPr lang="ru-RU" sz="2200" dirty="0" smtClean="0"/>
              <a:t>Гистограммы параметров</a:t>
            </a:r>
            <a:endParaRPr lang="ru-RU" sz="22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algn="just"/>
            <a:r>
              <a:rPr lang="ru-RU" sz="2200" dirty="0" smtClean="0"/>
              <a:t>Диаграммы </a:t>
            </a:r>
            <a:r>
              <a:rPr lang="ru-RU" sz="2200" dirty="0" smtClean="0"/>
              <a:t>размаха</a:t>
            </a:r>
            <a:endParaRPr lang="ru-RU" sz="22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5574904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=""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Этапы обработки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=""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151" y="2724054"/>
            <a:ext cx="5479844" cy="330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8867" y="2641634"/>
            <a:ext cx="5617100" cy="332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=""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=""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48680"/>
            <a:ext cx="4521397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>
              <a:lnSpc>
                <a:spcPct val="90000"/>
              </a:lnSpc>
              <a:buSzPts val="2700"/>
            </a:pPr>
            <a:r>
              <a:rPr lang="ru-RU" sz="22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Определение и очистка данных от выбросов была выполнена с помощью </a:t>
            </a:r>
            <a:r>
              <a:rPr lang="ru-RU" sz="2200" dirty="0" err="1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межквартильного</a:t>
            </a:r>
            <a:r>
              <a:rPr lang="ru-RU" sz="22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расстояния. </a:t>
            </a:r>
          </a:p>
          <a:p>
            <a:pPr lvl="0">
              <a:lnSpc>
                <a:spcPct val="90000"/>
              </a:lnSpc>
              <a:buSzPts val="2700"/>
            </a:pPr>
            <a:endParaRPr lang="ru-RU" sz="2200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lvl="0">
              <a:lnSpc>
                <a:spcPct val="90000"/>
              </a:lnSpc>
              <a:buSzPts val="2700"/>
            </a:pPr>
            <a:r>
              <a:rPr lang="ru-RU" sz="22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Были найдены все данные (выбросы), превышающие значения </a:t>
            </a:r>
            <a:r>
              <a:rPr lang="ru-RU" sz="2200" dirty="0" err="1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межквартильных</a:t>
            </a:r>
            <a:r>
              <a:rPr lang="ru-RU" sz="22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расстояний более, чем в 1,5 раза.  Выбросов по каждому параметру оказалось не много, было принято решение удалить строки с выбросами.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536963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=""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Этапы обработки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=""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=""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3134" y="1921523"/>
            <a:ext cx="5535079" cy="4162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=""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=""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1791478"/>
            <a:ext cx="4521397" cy="461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r>
              <a:rPr lang="ru-RU" sz="2400" dirty="0" smtClean="0"/>
              <a:t>После очистки </a:t>
            </a:r>
            <a:r>
              <a:rPr lang="ru-RU" sz="2400" dirty="0" err="1" smtClean="0"/>
              <a:t>датасета</a:t>
            </a:r>
            <a:r>
              <a:rPr lang="ru-RU" sz="2400" dirty="0" smtClean="0"/>
              <a:t> от выбросов была проведена нормализация данных.</a:t>
            </a:r>
          </a:p>
          <a:p>
            <a:r>
              <a:rPr lang="ru-RU" sz="2400" dirty="0" smtClean="0"/>
              <a:t>Данные были приведены к общей шкале, в которой минимальное значение параметра принимало 0, а максимальное – 1.</a:t>
            </a:r>
            <a:endParaRPr lang="en-US" sz="2400" dirty="0" smtClean="0"/>
          </a:p>
          <a:p>
            <a:r>
              <a:rPr lang="ru-RU" sz="2400" dirty="0" smtClean="0"/>
              <a:t>Нормализация данных была выполнена функцией </a:t>
            </a:r>
            <a:r>
              <a:rPr lang="en-US" sz="2400" dirty="0" err="1" smtClean="0"/>
              <a:t>MinMaxScaler</a:t>
            </a:r>
            <a:r>
              <a:rPr lang="en-US" sz="2400" dirty="0" smtClean="0"/>
              <a:t> </a:t>
            </a:r>
            <a:r>
              <a:rPr lang="ru-RU" sz="2400" dirty="0" smtClean="0"/>
              <a:t>из библиотеки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.</a:t>
            </a:r>
            <a:endParaRPr lang="ru-RU" sz="2400" dirty="0"/>
          </a:p>
        </p:txBody>
      </p:sp>
      <p:grpSp>
        <p:nvGrpSpPr>
          <p:cNvPr id="2" name="Группа 18">
            <a:extLst>
              <a:ext uri="{FF2B5EF4-FFF2-40B4-BE49-F238E27FC236}">
                <a16:creationId xmlns=""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521101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=""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Этапы обработки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=""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=""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2862" y="1354397"/>
            <a:ext cx="6100568" cy="1164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5708" y="2660488"/>
            <a:ext cx="6794921" cy="3643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502230"/>
            <a:ext cx="5508000" cy="4943120"/>
          </a:xfrm>
        </p:spPr>
        <p:txBody>
          <a:bodyPr>
            <a:normAutofit/>
          </a:bodyPr>
          <a:lstStyle/>
          <a:p>
            <a:pPr algn="just"/>
            <a:r>
              <a:rPr lang="ru-RU" sz="2200" dirty="0" smtClean="0"/>
              <a:t>График </a:t>
            </a:r>
            <a:r>
              <a:rPr lang="ru-RU" sz="2200" dirty="0" err="1" smtClean="0"/>
              <a:t>попарной</a:t>
            </a:r>
            <a:r>
              <a:rPr lang="ru-RU" sz="2200" dirty="0" smtClean="0"/>
              <a:t> зависимости переменных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530220"/>
            <a:ext cx="5508000" cy="4915129"/>
          </a:xfrm>
        </p:spPr>
        <p:txBody>
          <a:bodyPr>
            <a:normAutofit/>
          </a:bodyPr>
          <a:lstStyle/>
          <a:p>
            <a:pPr algn="just"/>
            <a:r>
              <a:rPr lang="ru-RU" sz="2200" dirty="0" smtClean="0"/>
              <a:t>Матрица корреляции переменных</a:t>
            </a:r>
          </a:p>
        </p:txBody>
      </p:sp>
      <p:grpSp>
        <p:nvGrpSpPr>
          <p:cNvPr id="2" name="Группа 7">
            <a:extLst>
              <a:ext uri="{FF2B5EF4-FFF2-40B4-BE49-F238E27FC236}">
                <a16:creationId xmlns=""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6097419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=""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Этапы обработки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=""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Рисунок 1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591" y="2336153"/>
            <a:ext cx="5475968" cy="380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2465" y="2243437"/>
            <a:ext cx="4981510" cy="415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 smtClean="0"/>
              <a:t>1) Согласно поставленной задаче, данные были разделены на обучающую и тестовую выборки в соотношении 70/30.</a:t>
            </a:r>
          </a:p>
          <a:p>
            <a:pPr marL="76200" indent="0" algn="just">
              <a:buNone/>
            </a:pPr>
            <a:r>
              <a:rPr lang="ru-RU" sz="2200" dirty="0" smtClean="0"/>
              <a:t>2) Для каждой модели был создан словарь с </a:t>
            </a:r>
            <a:r>
              <a:rPr lang="ru-RU" sz="2200" dirty="0" err="1" smtClean="0"/>
              <a:t>гиперпараметрами</a:t>
            </a:r>
            <a:r>
              <a:rPr lang="ru-RU" sz="2200" dirty="0" smtClean="0"/>
              <a:t>.</a:t>
            </a:r>
          </a:p>
          <a:p>
            <a:pPr marL="76200" indent="0" algn="just">
              <a:buNone/>
            </a:pPr>
            <a:r>
              <a:rPr lang="ru-RU" sz="2200" dirty="0" smtClean="0"/>
              <a:t>3) С помощью поиска по сетке с перекрестной проверкой, количество блоков равно 10, были найдены лучшие </a:t>
            </a:r>
            <a:r>
              <a:rPr lang="ru-RU" sz="2200" dirty="0" err="1" smtClean="0"/>
              <a:t>гиперпараметры</a:t>
            </a:r>
            <a:r>
              <a:rPr lang="ru-RU" sz="2200" dirty="0" smtClean="0"/>
              <a:t> для каждой модели.</a:t>
            </a:r>
          </a:p>
          <a:p>
            <a:pPr marL="76200" indent="0" algn="just">
              <a:buNone/>
            </a:pPr>
            <a:r>
              <a:rPr lang="ru-RU" sz="2200" dirty="0" smtClean="0"/>
              <a:t>4) Каждая модель с лучшими </a:t>
            </a:r>
            <a:r>
              <a:rPr lang="ru-RU" sz="2200" dirty="0" err="1" smtClean="0"/>
              <a:t>гиперпараметрами</a:t>
            </a:r>
            <a:r>
              <a:rPr lang="ru-RU" sz="2200" dirty="0" smtClean="0"/>
              <a:t> давала свои прогнозы на тестовой выборке.</a:t>
            </a:r>
          </a:p>
          <a:p>
            <a:pPr marL="76200" indent="0" algn="just">
              <a:buNone/>
            </a:pPr>
            <a:r>
              <a:rPr lang="ru-RU" sz="2200" dirty="0" smtClean="0"/>
              <a:t>5) В качестве параметров оценки моделей были выбраны: Средняя абсолютная ошибка(МАЕ) и коэффициент детерминации (R²).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ru-RU" dirty="0"/>
          </a:p>
        </p:txBody>
      </p:sp>
      <p:grpSp>
        <p:nvGrpSpPr>
          <p:cNvPr id="3" name="Группа 7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6797215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=""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=""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48680"/>
            <a:ext cx="4521397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r>
              <a:rPr lang="ru-RU" sz="2400" dirty="0" smtClean="0"/>
              <a:t>На данном слайде продемонстрирован процесс обучения модели, подбор </a:t>
            </a:r>
            <a:r>
              <a:rPr lang="ru-RU" sz="2400" dirty="0" err="1" smtClean="0"/>
              <a:t>гиперпараметров</a:t>
            </a:r>
            <a:r>
              <a:rPr lang="ru-RU" sz="2400" dirty="0" smtClean="0"/>
              <a:t>, прогноз модели на примере метода </a:t>
            </a:r>
            <a:endParaRPr lang="en-US" sz="2400" dirty="0" smtClean="0"/>
          </a:p>
          <a:p>
            <a:r>
              <a:rPr lang="ru-RU" sz="2400" dirty="0" smtClean="0"/>
              <a:t>«</a:t>
            </a:r>
            <a:r>
              <a:rPr lang="ru-RU" sz="2400" dirty="0" smtClean="0"/>
              <a:t>К ближайших соседей».</a:t>
            </a:r>
          </a:p>
          <a:p>
            <a:r>
              <a:rPr lang="ru-RU" sz="2400" dirty="0" smtClean="0"/>
              <a:t>Результаты всех моделей записывались в сводную таблицу.</a:t>
            </a:r>
          </a:p>
        </p:txBody>
      </p:sp>
      <p:grpSp>
        <p:nvGrpSpPr>
          <p:cNvPr id="2" name="Группа 18">
            <a:extLst>
              <a:ext uri="{FF2B5EF4-FFF2-40B4-BE49-F238E27FC236}">
                <a16:creationId xmlns=""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498634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=""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Метод к ближайших соседей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=""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=""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1448" y="1740063"/>
            <a:ext cx="6783744" cy="215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3797" y="3985824"/>
            <a:ext cx="4522431" cy="2462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964</TotalTime>
  <Words>454</Words>
  <Application>Microsoft Office PowerPoint</Application>
  <PresentationFormat>Произвольный</PresentationFormat>
  <Paragraphs>52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ALS Sector Bold</vt:lpstr>
      <vt:lpstr>Open Sans</vt:lpstr>
      <vt:lpstr>ALS Sector Regular</vt:lpstr>
      <vt:lpstr>Noto Sans Symbols</vt:lpstr>
      <vt:lpstr>Roboto Black</vt:lpstr>
      <vt:lpstr>If,kjyVUNE_28012021</vt:lpstr>
      <vt:lpstr>Выпускная квалификационная работа по курсу «Data science»  по теме «Прогнозирование конечных свойств композиционных материалов»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Вадим Бикташев</cp:lastModifiedBy>
  <cp:revision>104</cp:revision>
  <dcterms:created xsi:type="dcterms:W3CDTF">2021-02-24T09:03:25Z</dcterms:created>
  <dcterms:modified xsi:type="dcterms:W3CDTF">2023-04-18T09:47:41Z</dcterms:modified>
</cp:coreProperties>
</file>